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8" r:id="rId5"/>
    <p:sldId id="281" r:id="rId6"/>
    <p:sldId id="282" r:id="rId7"/>
    <p:sldId id="294" r:id="rId8"/>
    <p:sldId id="290" r:id="rId9"/>
    <p:sldId id="279" r:id="rId10"/>
    <p:sldId id="283" r:id="rId11"/>
    <p:sldId id="285" r:id="rId12"/>
    <p:sldId id="288" r:id="rId13"/>
    <p:sldId id="287" r:id="rId14"/>
    <p:sldId id="286" r:id="rId15"/>
    <p:sldId id="289" r:id="rId16"/>
    <p:sldId id="269" r:id="rId17"/>
    <p:sldId id="274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072C7"/>
    <a:srgbClr val="0D1D51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D03BB2-CFE2-4A9A-B44F-4A850BB8AC9C}" v="334" dt="2024-03-30T02:56:45.663"/>
    <p1510:client id="{6315B671-D5A9-5FA2-0D22-C61C364B4BD5}" v="111" dt="2024-03-30T05:23:01.884"/>
    <p1510:client id="{7A84C12D-4B25-4344-89AF-88A4750FD68A}" v="781" dt="2024-03-30T04:32:05.364"/>
    <p1510:client id="{7BD22929-8BC8-4BC5-B8B8-7E97BB413E99}" v="716" dt="2024-03-30T05:35:23.446"/>
    <p1510:client id="{80CC0A29-747C-3283-F1C1-AA8542DBD4D4}" v="21" dt="2024-03-30T04:55:38.997"/>
    <p1510:client id="{94202276-1762-4044-8B08-D2FC256C2EBD}" v="802" dt="2024-03-30T05:09:09.038"/>
    <p1510:client id="{A739D245-5702-3B20-5A94-4CF6D7668C3C}" v="47" dt="2024-03-30T18:43:16.2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3/30/2024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/>
              <a:t>Website </a:t>
            </a:r>
            <a:r>
              <a:rPr lang="en-US" noProof="0" err="1"/>
              <a:t>url</a:t>
            </a:r>
            <a:r>
              <a:rPr lang="en-US" noProof="0"/>
              <a:t>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017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Website </a:t>
            </a:r>
            <a:r>
              <a:rPr lang="en-US" noProof="0" err="1"/>
              <a:t>url</a:t>
            </a:r>
            <a:r>
              <a:rPr lang="en-US" noProof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85017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819487" y="1685347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023915" y="1765090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8985" y="1835413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159" y="4037985"/>
            <a:ext cx="2057400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66159" y="3524947"/>
            <a:ext cx="2057400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Executive 01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D447415-6485-597A-1071-56AB9D768F2F}"/>
              </a:ext>
            </a:extLst>
          </p:cNvPr>
          <p:cNvSpPr/>
          <p:nvPr userDrawn="1"/>
        </p:nvSpPr>
        <p:spPr>
          <a:xfrm>
            <a:off x="3052853" y="1685347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08AD316B-2651-9842-C070-6BE29301ECAC}"/>
              </a:ext>
            </a:extLst>
          </p:cNvPr>
          <p:cNvSpPr/>
          <p:nvPr userDrawn="1"/>
        </p:nvSpPr>
        <p:spPr>
          <a:xfrm>
            <a:off x="3257281" y="1765090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E8D8E5BD-183B-77D8-098A-82DCCC14A3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02351" y="1835413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115113A1-4106-08C2-BB27-7200590F5BC5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899525" y="4037985"/>
            <a:ext cx="2057400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10EA1646-5C7D-FFFA-BC67-AF8D22F50B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2899525" y="3524947"/>
            <a:ext cx="2057400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Executive 01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AD97448-C289-3D11-1342-07B31B7426E8}"/>
              </a:ext>
            </a:extLst>
          </p:cNvPr>
          <p:cNvSpPr/>
          <p:nvPr userDrawn="1"/>
        </p:nvSpPr>
        <p:spPr>
          <a:xfrm>
            <a:off x="5283345" y="1696083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8D0EA39-0506-A689-EDCC-EC29EECC9972}"/>
              </a:ext>
            </a:extLst>
          </p:cNvPr>
          <p:cNvSpPr/>
          <p:nvPr userDrawn="1"/>
        </p:nvSpPr>
        <p:spPr>
          <a:xfrm>
            <a:off x="5487773" y="1775826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3" name="Picture Placeholder 2">
            <a:extLst>
              <a:ext uri="{FF2B5EF4-FFF2-40B4-BE49-F238E27FC236}">
                <a16:creationId xmlns:a16="http://schemas.microsoft.com/office/drawing/2014/main" id="{2925A205-78BB-60CC-03ED-70AFC5E06BE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32843" y="1846149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09F91769-5136-C963-80BD-0548B2D99ADC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5130017" y="4048721"/>
            <a:ext cx="2057400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7F63E21D-9626-ADC3-97AD-27537A4350B7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5130017" y="3535683"/>
            <a:ext cx="2057400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Executive 01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BE4E71C-8990-0F0F-0144-29CD96FB5120}"/>
              </a:ext>
            </a:extLst>
          </p:cNvPr>
          <p:cNvSpPr/>
          <p:nvPr userDrawn="1"/>
        </p:nvSpPr>
        <p:spPr>
          <a:xfrm>
            <a:off x="7516707" y="1696083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336D3F0-8686-A4A0-F77E-F515B62DC23C}"/>
              </a:ext>
            </a:extLst>
          </p:cNvPr>
          <p:cNvSpPr/>
          <p:nvPr userDrawn="1"/>
        </p:nvSpPr>
        <p:spPr>
          <a:xfrm>
            <a:off x="7721135" y="1775826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D4D16CB0-C6E8-EFD6-E343-60B6F6B9239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666205" y="1846149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7C3B909E-289F-D059-ECB9-65E871210614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7363379" y="4048721"/>
            <a:ext cx="2057400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8108A371-961D-217F-6CD7-B6E1C5588F99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7363379" y="3535683"/>
            <a:ext cx="2057400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Executive 01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A42BA1A-0EB8-2C71-6B04-6FEB7B5194FE}"/>
              </a:ext>
            </a:extLst>
          </p:cNvPr>
          <p:cNvSpPr/>
          <p:nvPr userDrawn="1"/>
        </p:nvSpPr>
        <p:spPr>
          <a:xfrm>
            <a:off x="9754084" y="1696083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142D5E9-BCE5-87BE-ED52-F3D792366611}"/>
              </a:ext>
            </a:extLst>
          </p:cNvPr>
          <p:cNvSpPr/>
          <p:nvPr userDrawn="1"/>
        </p:nvSpPr>
        <p:spPr>
          <a:xfrm>
            <a:off x="9958512" y="1775826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F27DA33C-282E-229E-67F3-D665E992F5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03582" y="1846149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7E6D9E66-08F1-169F-313E-34B2069C17EF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9600756" y="4048721"/>
            <a:ext cx="2057400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A63FFBDD-5D64-FD5F-C5CD-BCD6D96ADC1B}"/>
              </a:ext>
            </a:extLst>
          </p:cNvPr>
          <p:cNvSpPr>
            <a:spLocks noGrp="1"/>
          </p:cNvSpPr>
          <p:nvPr>
            <p:ph idx="29" hasCustomPrompt="1"/>
          </p:nvPr>
        </p:nvSpPr>
        <p:spPr>
          <a:xfrm>
            <a:off x="9600756" y="3535683"/>
            <a:ext cx="2057400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3/30/2024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mortgagenewsdaily.com/mortgage-calculator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mortgagenewsdaily.com/mortgage-calculator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Livin</a:t>
            </a:r>
            <a:r>
              <a:rPr lang="en-US"/>
              <a:t>’ on a prayer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Housing affordability in a post-</a:t>
            </a:r>
            <a:r>
              <a:rPr lang="en-US" err="1"/>
              <a:t>mba</a:t>
            </a:r>
            <a:r>
              <a:rPr lang="en-US"/>
              <a:t> world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83C36B-6962-D1EA-7F91-4036EFA8AB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Placeholder 6">
            <a:extLst>
              <a:ext uri="{FF2B5EF4-FFF2-40B4-BE49-F238E27FC236}">
                <a16:creationId xmlns:a16="http://schemas.microsoft.com/office/drawing/2014/main" id="{BCF66FEA-F3BE-B4D1-416F-FD358D6CC1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583" t="-366" r="-7491" b="5048"/>
          <a:stretch/>
        </p:blipFill>
        <p:spPr>
          <a:xfrm>
            <a:off x="728230" y="728545"/>
            <a:ext cx="5305661" cy="5305661"/>
          </a:xfrm>
          <a:prstGeom prst="ellipse">
            <a:avLst/>
          </a:prstGeom>
          <a:solidFill>
            <a:schemeClr val="bg2"/>
          </a:solidFill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98E76D8-34BD-4E94-5134-C757E8C6F7EB}"/>
              </a:ext>
            </a:extLst>
          </p:cNvPr>
          <p:cNvSpPr txBox="1">
            <a:spLocks/>
          </p:cNvSpPr>
          <p:nvPr/>
        </p:nvSpPr>
        <p:spPr>
          <a:xfrm>
            <a:off x="4988114" y="5965502"/>
            <a:ext cx="6872956" cy="5031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BUS5100-93 Dr. Woo, Group 3 – </a:t>
            </a:r>
            <a:r>
              <a:rPr lang="en-US" err="1">
                <a:solidFill>
                  <a:schemeClr val="bg1"/>
                </a:solidFill>
              </a:rPr>
              <a:t>andymike</a:t>
            </a:r>
            <a:r>
              <a:rPr lang="en-US">
                <a:solidFill>
                  <a:schemeClr val="bg1"/>
                </a:solidFill>
              </a:rPr>
              <a:t> Emata, Claudia </a:t>
            </a:r>
            <a:r>
              <a:rPr lang="en-US" err="1">
                <a:solidFill>
                  <a:schemeClr val="bg1"/>
                </a:solidFill>
              </a:rPr>
              <a:t>perez</a:t>
            </a:r>
            <a:r>
              <a:rPr lang="en-US">
                <a:solidFill>
                  <a:schemeClr val="bg1"/>
                </a:solidFill>
              </a:rPr>
              <a:t> DE LA CRUZ, Kelly </a:t>
            </a:r>
            <a:r>
              <a:rPr lang="en-US" err="1">
                <a:solidFill>
                  <a:schemeClr val="bg1"/>
                </a:solidFill>
              </a:rPr>
              <a:t>templeton</a:t>
            </a:r>
            <a:r>
              <a:rPr lang="en-US">
                <a:solidFill>
                  <a:schemeClr val="bg1"/>
                </a:solidFill>
              </a:rPr>
              <a:t>, Kelly young, madeleine dela </a:t>
            </a:r>
            <a:r>
              <a:rPr lang="en-US" err="1">
                <a:solidFill>
                  <a:schemeClr val="bg1"/>
                </a:solidFill>
              </a:rPr>
              <a:t>cruz</a:t>
            </a:r>
            <a:r>
              <a:rPr lang="en-US">
                <a:solidFill>
                  <a:schemeClr val="bg1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362641-C231-7E64-0F0A-BDBAE45AC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10</a:t>
            </a:fld>
            <a:endParaRPr lang="en-US" noProof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024F1ED-6862-4818-AF9D-6C3C4F96C8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3934" y="4593763"/>
            <a:ext cx="4381925" cy="2194560"/>
          </a:xfr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D5F126-C561-FBD7-52A2-C508F13CD5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3" r="327" b="4693"/>
          <a:stretch/>
        </p:blipFill>
        <p:spPr>
          <a:xfrm>
            <a:off x="7536739" y="69677"/>
            <a:ext cx="4389121" cy="2194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15C724-B769-6CF4-8A05-1850A47751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7"/>
          <a:stretch/>
        </p:blipFill>
        <p:spPr>
          <a:xfrm>
            <a:off x="7536738" y="2331720"/>
            <a:ext cx="4389121" cy="2194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0C20D4-203A-A5F6-B0EF-7B7047431A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3"/>
          <a:stretch/>
        </p:blipFill>
        <p:spPr>
          <a:xfrm>
            <a:off x="247452" y="69677"/>
            <a:ext cx="4389121" cy="2194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7DD6BA-5281-B13E-C26D-B9B10E74E5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29"/>
          <a:stretch/>
        </p:blipFill>
        <p:spPr>
          <a:xfrm>
            <a:off x="247451" y="2331720"/>
            <a:ext cx="4389122" cy="2194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847653-F6FD-49C6-2E2D-846B500166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82" b="-2421"/>
          <a:stretch/>
        </p:blipFill>
        <p:spPr>
          <a:xfrm>
            <a:off x="247451" y="4593763"/>
            <a:ext cx="4381925" cy="219456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F0F395C-EF83-C204-A0FB-6761B5783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008445"/>
              </p:ext>
            </p:extLst>
          </p:nvPr>
        </p:nvGraphicFramePr>
        <p:xfrm>
          <a:off x="4747059" y="69677"/>
          <a:ext cx="267919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528">
                  <a:extLst>
                    <a:ext uri="{9D8B030D-6E8A-4147-A177-3AD203B41FA5}">
                      <a16:colId xmlns:a16="http://schemas.microsoft.com/office/drawing/2014/main" val="2874305969"/>
                    </a:ext>
                  </a:extLst>
                </a:gridCol>
                <a:gridCol w="1161649">
                  <a:extLst>
                    <a:ext uri="{9D8B030D-6E8A-4147-A177-3AD203B41FA5}">
                      <a16:colId xmlns:a16="http://schemas.microsoft.com/office/drawing/2014/main" val="1291501583"/>
                    </a:ext>
                  </a:extLst>
                </a:gridCol>
                <a:gridCol w="722015">
                  <a:extLst>
                    <a:ext uri="{9D8B030D-6E8A-4147-A177-3AD203B41FA5}">
                      <a16:colId xmlns:a16="http://schemas.microsoft.com/office/drawing/2014/main" val="298450969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DIFF 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DIFF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67352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Chicago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$75,760.80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65.6%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07247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Boston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$194,199.62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80.4%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8976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Houston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$71,858.35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106.8%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160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Denver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$180,407.70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139.7%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9557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$256,351.94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93.3%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98208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B011DFDB-2AF1-0563-085D-8E4707DD4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370227"/>
              </p:ext>
            </p:extLst>
          </p:nvPr>
        </p:nvGraphicFramePr>
        <p:xfrm>
          <a:off x="4747059" y="2331720"/>
          <a:ext cx="267919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528">
                  <a:extLst>
                    <a:ext uri="{9D8B030D-6E8A-4147-A177-3AD203B41FA5}">
                      <a16:colId xmlns:a16="http://schemas.microsoft.com/office/drawing/2014/main" val="2874305969"/>
                    </a:ext>
                  </a:extLst>
                </a:gridCol>
                <a:gridCol w="1161649">
                  <a:extLst>
                    <a:ext uri="{9D8B030D-6E8A-4147-A177-3AD203B41FA5}">
                      <a16:colId xmlns:a16="http://schemas.microsoft.com/office/drawing/2014/main" val="1291501583"/>
                    </a:ext>
                  </a:extLst>
                </a:gridCol>
                <a:gridCol w="722015">
                  <a:extLst>
                    <a:ext uri="{9D8B030D-6E8A-4147-A177-3AD203B41FA5}">
                      <a16:colId xmlns:a16="http://schemas.microsoft.com/office/drawing/2014/main" val="298450969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DIFF 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DIFF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67352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Chicago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$116,978.32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99.1%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07247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Boston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$248,848.40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91.6%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8976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Houston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$104,688.58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126.6%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160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Denver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$251,914.85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139.0%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9557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$356,481.50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97.6%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982088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7532F289-4531-7A13-7224-379FCDFC5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119446"/>
              </p:ext>
            </p:extLst>
          </p:nvPr>
        </p:nvGraphicFramePr>
        <p:xfrm>
          <a:off x="4747059" y="4593763"/>
          <a:ext cx="267919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528">
                  <a:extLst>
                    <a:ext uri="{9D8B030D-6E8A-4147-A177-3AD203B41FA5}">
                      <a16:colId xmlns:a16="http://schemas.microsoft.com/office/drawing/2014/main" val="2874305969"/>
                    </a:ext>
                  </a:extLst>
                </a:gridCol>
                <a:gridCol w="1161649">
                  <a:extLst>
                    <a:ext uri="{9D8B030D-6E8A-4147-A177-3AD203B41FA5}">
                      <a16:colId xmlns:a16="http://schemas.microsoft.com/office/drawing/2014/main" val="1291501583"/>
                    </a:ext>
                  </a:extLst>
                </a:gridCol>
                <a:gridCol w="722015">
                  <a:extLst>
                    <a:ext uri="{9D8B030D-6E8A-4147-A177-3AD203B41FA5}">
                      <a16:colId xmlns:a16="http://schemas.microsoft.com/office/drawing/2014/main" val="298450969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DIFF 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DIFF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67352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Chicago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$131,848.65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81.2%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07247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Boston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$306,638.26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91.8%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8976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Houston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$135,731.10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105.9%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1602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Denver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$306,319.52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121.6%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9557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$442,604.19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ptos" panose="020B0004020202020204" pitchFamily="34" charset="0"/>
                        </a:rPr>
                        <a:t>96.6%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982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594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4CAC7-71C4-983D-E564-902084DF5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-43270"/>
            <a:ext cx="11150600" cy="920336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2C567A"/>
                </a:solidFill>
                <a:latin typeface="Congenial"/>
              </a:rPr>
              <a:t>Timeseries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631BD-9DB6-A87C-1F66-BD0227B42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noProof="0" dirty="0" smtClean="0"/>
              <a:pPr>
                <a:spcAft>
                  <a:spcPts val="600"/>
                </a:spcAft>
              </a:pPr>
              <a:t>11</a:t>
            </a:fld>
            <a:endParaRPr lang="en-US" noProof="0"/>
          </a:p>
        </p:txBody>
      </p:sp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BBA12FD-F4D8-363E-1D73-F97CBF19C5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" r="1000" b="300"/>
          <a:stretch/>
        </p:blipFill>
        <p:spPr>
          <a:xfrm>
            <a:off x="516214" y="878348"/>
            <a:ext cx="4922741" cy="2742830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CF831D0-4EC3-FBD9-C979-290B8AE98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760" y="875058"/>
            <a:ext cx="5227569" cy="2871581"/>
          </a:xfrm>
          <a:prstGeom prst="rect">
            <a:avLst/>
          </a:prstGeom>
        </p:spPr>
      </p:pic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AB79BB2-D825-1B75-6001-B94A75797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07" y="4036943"/>
            <a:ext cx="4928980" cy="2610678"/>
          </a:xfrm>
          <a:prstGeom prst="rect">
            <a:avLst/>
          </a:prstGeom>
        </p:spPr>
      </p:pic>
      <p:pic>
        <p:nvPicPr>
          <p:cNvPr id="12" name="Picture 1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C978406-3BDE-39FD-D47F-9E4B466E6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760" y="3926578"/>
            <a:ext cx="5227569" cy="286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8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84FAD-C323-6D04-EAE3-AB95303C8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105106"/>
            <a:ext cx="11150600" cy="635122"/>
          </a:xfrm>
        </p:spPr>
        <p:txBody>
          <a:bodyPr/>
          <a:lstStyle/>
          <a:p>
            <a:r>
              <a:rPr lang="en-US">
                <a:solidFill>
                  <a:srgbClr val="2C567A"/>
                </a:solidFill>
                <a:latin typeface="Congenial"/>
              </a:rPr>
              <a:t>Regression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297858-3591-E22A-7070-E193818D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12</a:t>
            </a:fld>
            <a:endParaRPr lang="en-US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28AC6-7A60-D02E-3E2B-AFF8B4C22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00" y="917754"/>
            <a:ext cx="6424386" cy="1457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01C1DA-4093-B98E-7E6D-8942F0D8F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86" y="3374392"/>
            <a:ext cx="5803777" cy="25658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58C0CB-87F1-0053-451C-09AB2F783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585" y="734438"/>
            <a:ext cx="4939015" cy="2903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9911D0-76CD-EDEB-E0F8-CB901BB8C332}"/>
              </a:ext>
            </a:extLst>
          </p:cNvPr>
          <p:cNvSpPr txBox="1"/>
          <p:nvPr/>
        </p:nvSpPr>
        <p:spPr>
          <a:xfrm>
            <a:off x="520700" y="2374831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High Prediction Confidence at 99.7%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Low RMSE at 8,993.65 (in dollars)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AC720A-BF23-52DB-98C3-C9597A21D6CB}"/>
              </a:ext>
            </a:extLst>
          </p:cNvPr>
          <p:cNvSpPr txBox="1"/>
          <p:nvPr/>
        </p:nvSpPr>
        <p:spPr>
          <a:xfrm>
            <a:off x="6850214" y="3710964"/>
            <a:ext cx="50400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At Predicted Value of 681,983.14: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Validation – Error Min: 505,874.21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Validation – Error Max: 858,396.54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Min/Max Range of +/- 25.8%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Validation – Actual (Perfect Model) 682,121.87  (difference from the Predicted Value of 138.73)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Predictive Model CONFIRMED as accurate to predict House Price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9E38B0-F6E4-725B-F15C-A5072534C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14" y="5373161"/>
            <a:ext cx="319768" cy="31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531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0" y="1084631"/>
            <a:ext cx="5345687" cy="4351338"/>
          </a:xfrm>
        </p:spPr>
        <p:txBody>
          <a:bodyPr/>
          <a:lstStyle/>
          <a:p>
            <a:pPr algn="l"/>
            <a:r>
              <a:rPr lang="en-US" b="0" i="0" u="none" strike="noStrike" baseline="0"/>
              <a:t>Real Estate Dataset offered broad options</a:t>
            </a:r>
          </a:p>
          <a:p>
            <a:pPr algn="l"/>
            <a:r>
              <a:rPr lang="en-US" b="0" i="0" u="none" strike="noStrike" baseline="0"/>
              <a:t>Narrowed to focus on affordability of homes in five key cities across the US</a:t>
            </a:r>
          </a:p>
          <a:p>
            <a:pPr algn="l"/>
            <a:r>
              <a:rPr lang="en-US" b="0" i="0" u="none" strike="noStrike" baseline="0"/>
              <a:t>Data wrangling is critical for functionality of SAC</a:t>
            </a:r>
          </a:p>
          <a:p>
            <a:pPr algn="l"/>
            <a:r>
              <a:rPr lang="en-US"/>
              <a:t>Data revealed major variances in housing prices within the US – we uncovered that Los Angeles is NOT affordable!</a:t>
            </a:r>
          </a:p>
          <a:p>
            <a:pPr algn="l"/>
            <a:r>
              <a:rPr lang="en-US"/>
              <a:t>We built data models, stories, time series and predictive regression model</a:t>
            </a:r>
          </a:p>
          <a:p>
            <a:pPr algn="l"/>
            <a:r>
              <a:rPr lang="en-US"/>
              <a:t>Our dataset yielded high accuracy in the regression model, with a prediction confidence of </a:t>
            </a:r>
            <a:r>
              <a:rPr lang="en-US" b="1"/>
              <a:t>99.7%</a:t>
            </a:r>
          </a:p>
        </p:txBody>
      </p:sp>
      <p:pic>
        <p:nvPicPr>
          <p:cNvPr id="7" name="Picture Placeholder 6" descr="skycra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F280A3-04E5-6A87-B6D2-51F642011CB1}"/>
              </a:ext>
            </a:extLst>
          </p:cNvPr>
          <p:cNvSpPr txBox="1">
            <a:spLocks/>
          </p:cNvSpPr>
          <p:nvPr/>
        </p:nvSpPr>
        <p:spPr>
          <a:xfrm>
            <a:off x="520700" y="105106"/>
            <a:ext cx="11150600" cy="6351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2C567A"/>
                </a:solidFill>
                <a:latin typeface="Congenial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ANDYMIKE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EMATA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F26468B8-9680-DAD4-0D2F-F538C3FC2F5C}"/>
              </a:ext>
            </a:extLst>
          </p:cNvPr>
          <p:cNvSpPr txBox="1">
            <a:spLocks/>
          </p:cNvSpPr>
          <p:nvPr/>
        </p:nvSpPr>
        <p:spPr>
          <a:xfrm>
            <a:off x="2899907" y="3524947"/>
            <a:ext cx="2057400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Claudia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err="1"/>
              <a:t>pEREZ</a:t>
            </a:r>
            <a:r>
              <a:rPr lang="en-US"/>
              <a:t> De La </a:t>
            </a:r>
            <a:r>
              <a:rPr lang="en-US" err="1"/>
              <a:t>cruz</a:t>
            </a:r>
            <a:endParaRPr lang="en-US"/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670AE568-9BC7-DB89-24F5-0DBB4E58C7A7}"/>
              </a:ext>
            </a:extLst>
          </p:cNvPr>
          <p:cNvSpPr txBox="1">
            <a:spLocks/>
          </p:cNvSpPr>
          <p:nvPr/>
        </p:nvSpPr>
        <p:spPr>
          <a:xfrm>
            <a:off x="5133655" y="3524947"/>
            <a:ext cx="2057400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Kelly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err="1"/>
              <a:t>templeton</a:t>
            </a:r>
            <a:endParaRPr lang="en-US"/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7A02F25D-F939-6FA9-3DA9-2FB1CF663324}"/>
              </a:ext>
            </a:extLst>
          </p:cNvPr>
          <p:cNvSpPr txBox="1">
            <a:spLocks/>
          </p:cNvSpPr>
          <p:nvPr/>
        </p:nvSpPr>
        <p:spPr>
          <a:xfrm>
            <a:off x="7367403" y="3524947"/>
            <a:ext cx="2057400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Kelly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young</a:t>
            </a:r>
          </a:p>
        </p:txBody>
      </p:sp>
      <p:sp>
        <p:nvSpPr>
          <p:cNvPr id="29" name="Content Placeholder 8">
            <a:extLst>
              <a:ext uri="{FF2B5EF4-FFF2-40B4-BE49-F238E27FC236}">
                <a16:creationId xmlns:a16="http://schemas.microsoft.com/office/drawing/2014/main" id="{BD8EC440-8D11-FC98-F1EB-48227B5FB439}"/>
              </a:ext>
            </a:extLst>
          </p:cNvPr>
          <p:cNvSpPr txBox="1">
            <a:spLocks/>
          </p:cNvSpPr>
          <p:nvPr/>
        </p:nvSpPr>
        <p:spPr>
          <a:xfrm>
            <a:off x="9601151" y="3524947"/>
            <a:ext cx="2057400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Madeleine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dela </a:t>
            </a:r>
            <a:r>
              <a:rPr lang="en-US" err="1"/>
              <a:t>cruz</a:t>
            </a:r>
            <a:endParaRPr lang="en-US"/>
          </a:p>
        </p:txBody>
      </p:sp>
      <p:pic>
        <p:nvPicPr>
          <p:cNvPr id="2050" name="Picture 2" descr="Claudia Perez">
            <a:extLst>
              <a:ext uri="{FF2B5EF4-FFF2-40B4-BE49-F238E27FC236}">
                <a16:creationId xmlns:a16="http://schemas.microsoft.com/office/drawing/2014/main" id="{99E5713C-1871-BCA6-6691-0E79A3082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666" y="1835413"/>
            <a:ext cx="1426464" cy="1426464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deleine Dela Cruz">
            <a:extLst>
              <a:ext uri="{FF2B5EF4-FFF2-40B4-BE49-F238E27FC236}">
                <a16:creationId xmlns:a16="http://schemas.microsoft.com/office/drawing/2014/main" id="{4C0D3E88-B693-BF0D-6602-6B6F43218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977" y="1844557"/>
            <a:ext cx="1426464" cy="1426464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elly Templeton">
            <a:extLst>
              <a:ext uri="{FF2B5EF4-FFF2-40B4-BE49-F238E27FC236}">
                <a16:creationId xmlns:a16="http://schemas.microsoft.com/office/drawing/2014/main" id="{6FD44A39-CF39-1292-8419-1A18DED24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421" y="1844557"/>
            <a:ext cx="1426464" cy="1426464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elly Young">
            <a:extLst>
              <a:ext uri="{FF2B5EF4-FFF2-40B4-BE49-F238E27FC236}">
                <a16:creationId xmlns:a16="http://schemas.microsoft.com/office/drawing/2014/main" id="{D25FCFB2-A263-4149-A3F0-7CA3A7D46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871" y="1835413"/>
            <a:ext cx="1426464" cy="1426464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dyMike Emata">
            <a:extLst>
              <a:ext uri="{FF2B5EF4-FFF2-40B4-BE49-F238E27FC236}">
                <a16:creationId xmlns:a16="http://schemas.microsoft.com/office/drawing/2014/main" id="{A370E883-5E85-DF31-2450-21BC02441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34" y="1844557"/>
            <a:ext cx="1426464" cy="1426464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8F83DBF-56D8-6039-BEB5-D05241D93D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5600" t="919" r="28801" b="239"/>
          <a:stretch/>
        </p:blipFill>
        <p:spPr>
          <a:xfrm>
            <a:off x="710812" y="728545"/>
            <a:ext cx="5305661" cy="5305661"/>
          </a:xfrm>
        </p:spPr>
      </p:pic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AD2F97-826F-E4D2-9F59-634442223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5773568"/>
            <a:ext cx="294460" cy="187367"/>
          </a:xfrm>
        </p:spPr>
        <p:txBody>
          <a:bodyPr/>
          <a:lstStyle/>
          <a:p>
            <a:fld id="{9EC71654-96A5-4280-94F3-931C61A9F92C}" type="slidenum">
              <a:rPr lang="en-US" noProof="0" smtClean="0"/>
              <a:pPr/>
              <a:t>2</a:t>
            </a:fld>
            <a:endParaRPr lang="en-US" noProof="0"/>
          </a:p>
        </p:txBody>
      </p:sp>
      <p:pic>
        <p:nvPicPr>
          <p:cNvPr id="11" name="Picture 10" descr="A person person holding a child&#10;&#10;Description automatically generated">
            <a:extLst>
              <a:ext uri="{FF2B5EF4-FFF2-40B4-BE49-F238E27FC236}">
                <a16:creationId xmlns:a16="http://schemas.microsoft.com/office/drawing/2014/main" id="{EC56DA27-D58C-9EF5-7A25-42B7D503BC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43" t="-57" b="4260"/>
          <a:stretch/>
        </p:blipFill>
        <p:spPr>
          <a:xfrm>
            <a:off x="7831666" y="211430"/>
            <a:ext cx="3991352" cy="3033435"/>
          </a:xfrm>
          <a:prstGeom prst="rect">
            <a:avLst/>
          </a:prstGeom>
        </p:spPr>
      </p:pic>
      <p:pic>
        <p:nvPicPr>
          <p:cNvPr id="13" name="Picture 12" descr="A person and person in hoodies&#10;&#10;Description automatically generated">
            <a:extLst>
              <a:ext uri="{FF2B5EF4-FFF2-40B4-BE49-F238E27FC236}">
                <a16:creationId xmlns:a16="http://schemas.microsoft.com/office/drawing/2014/main" id="{B3623B37-F260-BDC8-1C8C-5153F3893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76" t="113" r="19210" b="2799"/>
          <a:stretch/>
        </p:blipFill>
        <p:spPr>
          <a:xfrm>
            <a:off x="4470400" y="205802"/>
            <a:ext cx="3008764" cy="30554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52239E-69FC-1BEA-9046-431C492C8FDA}"/>
              </a:ext>
            </a:extLst>
          </p:cNvPr>
          <p:cNvSpPr txBox="1"/>
          <p:nvPr/>
        </p:nvSpPr>
        <p:spPr>
          <a:xfrm>
            <a:off x="1499315" y="3427784"/>
            <a:ext cx="10334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2C567A"/>
                </a:solidFill>
                <a:latin typeface="Congenial"/>
                <a:cs typeface="MoolBoran"/>
              </a:rPr>
              <a:t>Sarah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D7018A-A144-410F-C502-EA3A336AF117}"/>
              </a:ext>
            </a:extLst>
          </p:cNvPr>
          <p:cNvSpPr txBox="1"/>
          <p:nvPr/>
        </p:nvSpPr>
        <p:spPr>
          <a:xfrm>
            <a:off x="4873887" y="3426520"/>
            <a:ext cx="22038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2C567A"/>
                </a:solidFill>
                <a:latin typeface="Congenial"/>
                <a:cs typeface="MoolBoran"/>
              </a:rPr>
              <a:t>Joe and Sasha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206877-7D9F-C6C1-7871-24F21B387A4D}"/>
              </a:ext>
            </a:extLst>
          </p:cNvPr>
          <p:cNvSpPr txBox="1"/>
          <p:nvPr/>
        </p:nvSpPr>
        <p:spPr>
          <a:xfrm>
            <a:off x="8282865" y="3426520"/>
            <a:ext cx="30787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2C567A"/>
                </a:solidFill>
                <a:latin typeface="Congenial"/>
                <a:cs typeface="MoolBoran"/>
              </a:rPr>
              <a:t>Raj, Deepa, and Rita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BA6A1F-5B36-D115-DCD1-E786492E876C}"/>
              </a:ext>
            </a:extLst>
          </p:cNvPr>
          <p:cNvSpPr txBox="1"/>
          <p:nvPr/>
        </p:nvSpPr>
        <p:spPr>
          <a:xfrm>
            <a:off x="463076" y="3891019"/>
            <a:ext cx="389441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ngenial"/>
                <a:cs typeface="Browallia New"/>
              </a:rPr>
              <a:t>Single income household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ngenial"/>
                <a:cs typeface="Browallia New"/>
              </a:rPr>
              <a:t>Project Manager ($125K)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ngenial"/>
                <a:cs typeface="Browallia New"/>
              </a:rPr>
              <a:t>Looking for a 1 bedroom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Congenial"/>
                <a:cs typeface="Browallia New"/>
              </a:rPr>
              <a:t>Louie would also like a 1</a:t>
            </a:r>
            <a:r>
              <a:rPr lang="en-US" sz="2400" dirty="0">
                <a:latin typeface="Congenial"/>
                <a:cs typeface="Browallia New"/>
              </a:rPr>
              <a:t> bedroom</a:t>
            </a:r>
          </a:p>
        </p:txBody>
      </p:sp>
      <p:pic>
        <p:nvPicPr>
          <p:cNvPr id="20" name="Picture 19" descr="A person holding a dog&#10;&#10;Description automatically generated">
            <a:extLst>
              <a:ext uri="{FF2B5EF4-FFF2-40B4-BE49-F238E27FC236}">
                <a16:creationId xmlns:a16="http://schemas.microsoft.com/office/drawing/2014/main" id="{1E207772-32A4-797B-11ED-0B5E9FFC28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1" t="-347" r="11978" b="2770"/>
          <a:stretch/>
        </p:blipFill>
        <p:spPr>
          <a:xfrm>
            <a:off x="478805" y="213909"/>
            <a:ext cx="3305999" cy="30338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C8D4C2A-02F4-F15D-77ED-5E3E4BD801D9}"/>
              </a:ext>
            </a:extLst>
          </p:cNvPr>
          <p:cNvSpPr txBox="1"/>
          <p:nvPr/>
        </p:nvSpPr>
        <p:spPr>
          <a:xfrm>
            <a:off x="4653325" y="3941819"/>
            <a:ext cx="265102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ngenial"/>
                <a:cs typeface="Browallia New"/>
              </a:rPr>
              <a:t>Newlyweds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ngenial"/>
                <a:cs typeface="Browallia New"/>
              </a:rPr>
              <a:t>Dual income household ($250K)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ngenial"/>
                <a:cs typeface="Browallia New"/>
              </a:rPr>
              <a:t>Looking for a 2 bedroom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CFEA06-182A-6441-84E8-B9B18210631A}"/>
              </a:ext>
            </a:extLst>
          </p:cNvPr>
          <p:cNvSpPr txBox="1"/>
          <p:nvPr/>
        </p:nvSpPr>
        <p:spPr>
          <a:xfrm>
            <a:off x="8024810" y="3941820"/>
            <a:ext cx="41834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ngenial"/>
                <a:cs typeface="Browallia New"/>
              </a:rPr>
              <a:t>Family of three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ngenial"/>
                <a:cs typeface="Browallia New"/>
              </a:rPr>
              <a:t>Dual income household ($250K)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ngenial"/>
                <a:cs typeface="Browallia New"/>
              </a:rPr>
              <a:t>Looking for a 3 bedroom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ngenial"/>
                <a:cs typeface="Browallia New"/>
              </a:rPr>
              <a:t>Raj would like more kids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ngenial"/>
                <a:cs typeface="Browallia New"/>
              </a:rPr>
              <a:t>Rita wants to be a pilot</a:t>
            </a:r>
          </a:p>
        </p:txBody>
      </p:sp>
    </p:spTree>
    <p:extLst>
      <p:ext uri="{BB962C8B-B14F-4D97-AF65-F5344CB8AC3E}">
        <p14:creationId xmlns:p14="http://schemas.microsoft.com/office/powerpoint/2010/main" val="277522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63571-6BC0-A7C4-20F0-30900BE3C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C567A"/>
                </a:solidFill>
                <a:latin typeface="Congenial"/>
              </a:rPr>
              <a:t>What can I afford? (Single Income Household)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2345F-C47F-1AD2-BFBF-5146EE197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9265B0-B6A6-7013-2763-552E0DFA5B64}"/>
              </a:ext>
            </a:extLst>
          </p:cNvPr>
          <p:cNvSpPr txBox="1"/>
          <p:nvPr/>
        </p:nvSpPr>
        <p:spPr>
          <a:xfrm>
            <a:off x="245533" y="6299200"/>
            <a:ext cx="5842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2"/>
              </a:rPr>
              <a:t>https://www.mortgagenewsdaily.com/mortgage-calculator</a:t>
            </a:r>
            <a:r>
              <a:rPr lang="en-US"/>
              <a:t> </a:t>
            </a:r>
          </a:p>
        </p:txBody>
      </p:sp>
      <p:pic>
        <p:nvPicPr>
          <p:cNvPr id="8" name="Picture 7" descr="A screenshot of a document&#10;&#10;Description automatically generated">
            <a:extLst>
              <a:ext uri="{FF2B5EF4-FFF2-40B4-BE49-F238E27FC236}">
                <a16:creationId xmlns:a16="http://schemas.microsoft.com/office/drawing/2014/main" id="{1DABE1AB-C101-4D99-665C-FA302BC5B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38" y="1317988"/>
            <a:ext cx="10027218" cy="467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1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63571-6BC0-A7C4-20F0-30900BE3C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C567A"/>
                </a:solidFill>
                <a:latin typeface="Congenial"/>
              </a:rPr>
              <a:t>What can I afford? (Dual Income Household)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2345F-C47F-1AD2-BFBF-5146EE197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9265B0-B6A6-7013-2763-552E0DFA5B64}"/>
              </a:ext>
            </a:extLst>
          </p:cNvPr>
          <p:cNvSpPr txBox="1"/>
          <p:nvPr/>
        </p:nvSpPr>
        <p:spPr>
          <a:xfrm>
            <a:off x="245533" y="6299200"/>
            <a:ext cx="5842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2"/>
              </a:rPr>
              <a:t>https://www.mortgagenewsdaily.com/mortgage-calculator</a:t>
            </a:r>
            <a:r>
              <a:rPr lang="en-US"/>
              <a:t> </a:t>
            </a:r>
          </a:p>
        </p:txBody>
      </p:sp>
      <p:pic>
        <p:nvPicPr>
          <p:cNvPr id="6" name="Picture 5" descr="A pie chart with numbers and a pie chart&#10;&#10;Description automatically generated">
            <a:extLst>
              <a:ext uri="{FF2B5EF4-FFF2-40B4-BE49-F238E27FC236}">
                <a16:creationId xmlns:a16="http://schemas.microsoft.com/office/drawing/2014/main" id="{4FD5B026-33C1-9991-3659-598BBB097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73" y="1267682"/>
            <a:ext cx="10046805" cy="486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8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63571-6BC0-A7C4-20F0-30900BE3C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C567A"/>
                </a:solidFill>
                <a:latin typeface="Congenial"/>
              </a:rPr>
              <a:t>Our dataset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2345F-C47F-1AD2-BFBF-5146EE197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1EC4D6D0-2F89-D94C-06A9-2371670548AB}"/>
              </a:ext>
            </a:extLst>
          </p:cNvPr>
          <p:cNvSpPr txBox="1">
            <a:spLocks/>
          </p:cNvSpPr>
          <p:nvPr/>
        </p:nvSpPr>
        <p:spPr>
          <a:xfrm>
            <a:off x="709438" y="1166957"/>
            <a:ext cx="4914189" cy="461013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404040"/>
              </a:solidFill>
              <a:latin typeface="Congenial"/>
              <a:ea typeface="Calibri"/>
              <a:cs typeface="Calibri"/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5EBF7333-1FEA-EDE2-7A9F-344768A37FB1}"/>
              </a:ext>
            </a:extLst>
          </p:cNvPr>
          <p:cNvSpPr txBox="1">
            <a:spLocks/>
          </p:cNvSpPr>
          <p:nvPr/>
        </p:nvSpPr>
        <p:spPr>
          <a:xfrm>
            <a:off x="430949" y="1263406"/>
            <a:ext cx="6335611" cy="461013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rgbClr val="404040"/>
                </a:solidFill>
                <a:latin typeface="Congenial"/>
                <a:ea typeface="Calibri"/>
                <a:cs typeface="Calibri"/>
              </a:rPr>
              <a:t>Zillow Home Value Index categorized based on Metropolitan Statistical Area (MSA)</a:t>
            </a:r>
          </a:p>
          <a:p>
            <a:pPr lvl="1"/>
            <a:r>
              <a:rPr lang="en-US">
                <a:solidFill>
                  <a:srgbClr val="404040"/>
                </a:solidFill>
                <a:latin typeface="Congenial"/>
                <a:ea typeface="Calibri"/>
                <a:cs typeface="Calibri"/>
              </a:rPr>
              <a:t>1 Bedroom</a:t>
            </a:r>
          </a:p>
          <a:p>
            <a:pPr lvl="1"/>
            <a:r>
              <a:rPr lang="en-US">
                <a:solidFill>
                  <a:srgbClr val="404040"/>
                </a:solidFill>
                <a:latin typeface="Congenial"/>
                <a:ea typeface="Calibri"/>
                <a:cs typeface="Calibri"/>
              </a:rPr>
              <a:t>2 Bedroom</a:t>
            </a:r>
          </a:p>
          <a:p>
            <a:pPr lvl="1"/>
            <a:r>
              <a:rPr lang="en-US">
                <a:solidFill>
                  <a:srgbClr val="404040"/>
                </a:solidFill>
                <a:latin typeface="Congenial"/>
                <a:ea typeface="Calibri"/>
                <a:cs typeface="Calibri"/>
              </a:rPr>
              <a:t>3 Bedroom</a:t>
            </a:r>
          </a:p>
          <a:p>
            <a:r>
              <a:rPr lang="en-US">
                <a:solidFill>
                  <a:srgbClr val="404040"/>
                </a:solidFill>
                <a:latin typeface="Congenial"/>
                <a:ea typeface="Calibri"/>
                <a:cs typeface="Calibri"/>
              </a:rPr>
              <a:t>Geographical Regions and Divisions of the MSAs from US Census</a:t>
            </a:r>
          </a:p>
          <a:p>
            <a:pPr marL="0" indent="0">
              <a:buNone/>
            </a:pPr>
            <a:r>
              <a:rPr lang="en-US">
                <a:solidFill>
                  <a:srgbClr val="404040"/>
                </a:solidFill>
                <a:latin typeface="Congenial"/>
                <a:ea typeface="Calibri"/>
                <a:cs typeface="Calibri"/>
              </a:rPr>
              <a:t>Total of 14.2MB</a:t>
            </a:r>
          </a:p>
          <a:p>
            <a:endParaRPr lang="en-US">
              <a:solidFill>
                <a:srgbClr val="404040"/>
              </a:solidFill>
              <a:latin typeface="Congenial"/>
              <a:ea typeface="Calibri"/>
              <a:cs typeface="Calibri"/>
            </a:endParaRPr>
          </a:p>
          <a:p>
            <a:endParaRPr lang="en-US">
              <a:solidFill>
                <a:srgbClr val="404040"/>
              </a:solidFill>
              <a:latin typeface="Congenial"/>
              <a:ea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14FAB-CFD6-7F21-1FA5-FB4D4DD19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049" y="1263406"/>
            <a:ext cx="4885898" cy="374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15E67B-64D2-A956-E761-455606F70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" t="1887" r="1299" b="5408"/>
          <a:stretch/>
        </p:blipFill>
        <p:spPr>
          <a:xfrm>
            <a:off x="50226" y="2330411"/>
            <a:ext cx="4083484" cy="21971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D11498-8DB6-B522-0446-666E06D4B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FD9A46-BE17-8449-9F56-F22A3A2FB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9730987-9AFE-F2CA-D35F-19D606232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6159182" cy="1325563"/>
          </a:xfrm>
        </p:spPr>
        <p:txBody>
          <a:bodyPr/>
          <a:lstStyle/>
          <a:p>
            <a:r>
              <a:rPr lang="en-US">
                <a:latin typeface="Congenial" panose="02000503040000020004" pitchFamily="2" charset="0"/>
              </a:rPr>
              <a:t>2024 Regional House Prices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840BF4-03A4-CF0D-4874-6DF8B292E3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9" t="1886" r="1548" b="5408"/>
          <a:stretch/>
        </p:blipFill>
        <p:spPr>
          <a:xfrm>
            <a:off x="4133710" y="2330411"/>
            <a:ext cx="4083484" cy="21971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83AB25-276E-0C94-5BF8-BA3ED66F73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2" t="1964" r="1649" b="5627"/>
          <a:stretch/>
        </p:blipFill>
        <p:spPr>
          <a:xfrm>
            <a:off x="8058290" y="2330411"/>
            <a:ext cx="4083484" cy="21971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05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D11498-8DB6-B522-0446-666E06D4B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9730987-9AFE-F2CA-D35F-19D606232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15" y="366757"/>
            <a:ext cx="8242164" cy="1343283"/>
          </a:xfrm>
        </p:spPr>
        <p:txBody>
          <a:bodyPr/>
          <a:lstStyle/>
          <a:p>
            <a:r>
              <a:rPr lang="en-US">
                <a:latin typeface="Congenial"/>
              </a:rPr>
              <a:t>SARAH: 1 Bedroom $380,000.00</a:t>
            </a:r>
          </a:p>
        </p:txBody>
      </p:sp>
      <p:pic>
        <p:nvPicPr>
          <p:cNvPr id="13" name="Picture 12" descr="A map of the united states with green dots&#10;&#10;Description automatically generated">
            <a:extLst>
              <a:ext uri="{FF2B5EF4-FFF2-40B4-BE49-F238E27FC236}">
                <a16:creationId xmlns:a16="http://schemas.microsoft.com/office/drawing/2014/main" id="{087FAE62-1E1B-0C28-AC4B-ABFB96A1C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" y="1638542"/>
            <a:ext cx="8776376" cy="5219898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3BD2A49-A7FF-F5FC-D043-CB25B0CA1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902" y="-1509"/>
            <a:ext cx="2799370" cy="2252349"/>
          </a:xfrm>
          <a:prstGeom prst="rect">
            <a:avLst/>
          </a:prstGeom>
        </p:spPr>
      </p:pic>
      <p:pic>
        <p:nvPicPr>
          <p:cNvPr id="8" name="Picture 7" descr="A map of the island&#10;&#10;Description automatically generated">
            <a:extLst>
              <a:ext uri="{FF2B5EF4-FFF2-40B4-BE49-F238E27FC236}">
                <a16:creationId xmlns:a16="http://schemas.microsoft.com/office/drawing/2014/main" id="{15C8C816-7549-F635-E6B5-0A1B2F21D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998" y="4497183"/>
            <a:ext cx="3347928" cy="2278091"/>
          </a:xfrm>
          <a:prstGeom prst="rect">
            <a:avLst/>
          </a:prstGeom>
        </p:spPr>
      </p:pic>
      <p:pic>
        <p:nvPicPr>
          <p:cNvPr id="9" name="Picture 8" descr="A map of the area&#10;&#10;Description automatically generated">
            <a:extLst>
              <a:ext uri="{FF2B5EF4-FFF2-40B4-BE49-F238E27FC236}">
                <a16:creationId xmlns:a16="http://schemas.microsoft.com/office/drawing/2014/main" id="{2F4D7389-5D1F-B330-D05F-297C576CA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977" y="2257647"/>
            <a:ext cx="3354468" cy="2546496"/>
          </a:xfrm>
          <a:prstGeom prst="rect">
            <a:avLst/>
          </a:prstGeom>
        </p:spPr>
      </p:pic>
      <p:pic>
        <p:nvPicPr>
          <p:cNvPr id="10" name="Picture 9" descr="A map of the united states with green dots&#10;&#10;Description automatically generated">
            <a:extLst>
              <a:ext uri="{FF2B5EF4-FFF2-40B4-BE49-F238E27FC236}">
                <a16:creationId xmlns:a16="http://schemas.microsoft.com/office/drawing/2014/main" id="{425D3060-80D1-0A3C-50DF-397B8A0AE3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" t="-61" r="-28" b="-89"/>
          <a:stretch/>
        </p:blipFill>
        <p:spPr>
          <a:xfrm>
            <a:off x="-17070" y="1715461"/>
            <a:ext cx="8796960" cy="507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5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united states with green dots&#10;&#10;Description automatically generated">
            <a:extLst>
              <a:ext uri="{FF2B5EF4-FFF2-40B4-BE49-F238E27FC236}">
                <a16:creationId xmlns:a16="http://schemas.microsoft.com/office/drawing/2014/main" id="{23ECCBB4-BE45-0F62-28A8-AE0F08F1C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" y="1662467"/>
            <a:ext cx="8967439" cy="49632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D11498-8DB6-B522-0446-666E06D4B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9730987-9AFE-F2CA-D35F-19D606232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7" y="338264"/>
            <a:ext cx="8251024" cy="1325563"/>
          </a:xfrm>
        </p:spPr>
        <p:txBody>
          <a:bodyPr/>
          <a:lstStyle/>
          <a:p>
            <a:r>
              <a:rPr lang="en-US">
                <a:latin typeface="Congenial"/>
              </a:rPr>
              <a:t>Joe &amp; Sasha: 2 Bedroom $900,000.00</a:t>
            </a:r>
          </a:p>
        </p:txBody>
      </p:sp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8E64D32F-C2A8-9FD8-C4A6-D7669834F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3212"/>
            <a:ext cx="8985564" cy="5198923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D4021AF-BA5A-6C3F-D0D4-6E72B5CD9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852" y="4052452"/>
            <a:ext cx="3205468" cy="2802048"/>
          </a:xfrm>
          <a:prstGeom prst="rect">
            <a:avLst/>
          </a:prstGeom>
        </p:spPr>
      </p:pic>
      <p:pic>
        <p:nvPicPr>
          <p:cNvPr id="2" name="Picture 1" descr="A map of the island&#10;&#10;Description automatically generated">
            <a:extLst>
              <a:ext uri="{FF2B5EF4-FFF2-40B4-BE49-F238E27FC236}">
                <a16:creationId xmlns:a16="http://schemas.microsoft.com/office/drawing/2014/main" id="{6DEB6069-2576-0F2C-309B-032FC2C37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845" y="2602297"/>
            <a:ext cx="3207627" cy="2567461"/>
          </a:xfrm>
          <a:prstGeom prst="rect">
            <a:avLst/>
          </a:prstGeom>
        </p:spPr>
      </p:pic>
      <p:pic>
        <p:nvPicPr>
          <p:cNvPr id="4" name="Picture 3" descr="A map of the alaska&#10;&#10;Description automatically generated">
            <a:extLst>
              <a:ext uri="{FF2B5EF4-FFF2-40B4-BE49-F238E27FC236}">
                <a16:creationId xmlns:a16="http://schemas.microsoft.com/office/drawing/2014/main" id="{D01A1D38-9655-2704-CF15-8F3435B8E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073" y="-1772"/>
            <a:ext cx="3218922" cy="27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2777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E15AC5-0FE8-0AD9-14C7-AC2B30056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389CB8-A252-F75B-5AE6-F0EE46FD9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9166" y="304665"/>
            <a:ext cx="9146797" cy="1325563"/>
          </a:xfrm>
        </p:spPr>
        <p:txBody>
          <a:bodyPr/>
          <a:lstStyle/>
          <a:p>
            <a:r>
              <a:rPr lang="en-US">
                <a:latin typeface="Congenial"/>
                <a:ea typeface="+mj-lt"/>
                <a:cs typeface="+mj-lt"/>
              </a:rPr>
              <a:t>Raj, Deepa, and Rita 3</a:t>
            </a:r>
            <a:r>
              <a:rPr lang="en-US">
                <a:latin typeface="Congenial"/>
              </a:rPr>
              <a:t> Bedroom $900,000</a:t>
            </a:r>
            <a:br>
              <a:rPr lang="en-US"/>
            </a:br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0CF24FB-D710-177B-B797-19CAC7B6E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6" y="3989348"/>
            <a:ext cx="3298394" cy="2867097"/>
          </a:xfrm>
          <a:prstGeom prst="rect">
            <a:avLst/>
          </a:prstGeom>
        </p:spPr>
      </p:pic>
      <p:pic>
        <p:nvPicPr>
          <p:cNvPr id="11" name="Picture 10" descr="A map of the united states with green dots&#10;&#10;Description automatically generated">
            <a:extLst>
              <a:ext uri="{FF2B5EF4-FFF2-40B4-BE49-F238E27FC236}">
                <a16:creationId xmlns:a16="http://schemas.microsoft.com/office/drawing/2014/main" id="{DC1FF2E5-5633-3F75-C20D-8D59CF9DD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397" y="1522863"/>
            <a:ext cx="9536316" cy="5335649"/>
          </a:xfrm>
          <a:prstGeom prst="rect">
            <a:avLst/>
          </a:prstGeom>
        </p:spPr>
      </p:pic>
      <p:pic>
        <p:nvPicPr>
          <p:cNvPr id="6" name="Picture 5" descr="A map of the world with green dots&#10;&#10;Description automatically generated">
            <a:extLst>
              <a:ext uri="{FF2B5EF4-FFF2-40B4-BE49-F238E27FC236}">
                <a16:creationId xmlns:a16="http://schemas.microsoft.com/office/drawing/2014/main" id="{06010230-B771-E866-33CA-A6CE492E9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234" y="1342565"/>
            <a:ext cx="9599341" cy="5569247"/>
          </a:xfrm>
          <a:prstGeom prst="rect">
            <a:avLst/>
          </a:prstGeom>
        </p:spPr>
      </p:pic>
      <p:pic>
        <p:nvPicPr>
          <p:cNvPr id="9" name="Picture 8" descr="A map of the island&#10;&#10;Description automatically generated">
            <a:extLst>
              <a:ext uri="{FF2B5EF4-FFF2-40B4-BE49-F238E27FC236}">
                <a16:creationId xmlns:a16="http://schemas.microsoft.com/office/drawing/2014/main" id="{78A9249D-17AC-7CB8-5717-233ED2AB4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00" y="2239710"/>
            <a:ext cx="2638594" cy="1882827"/>
          </a:xfrm>
          <a:prstGeom prst="rect">
            <a:avLst/>
          </a:prstGeom>
        </p:spPr>
      </p:pic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03759CCA-ACDC-31A0-7613-195C85D9C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" y="379228"/>
            <a:ext cx="2655942" cy="185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9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631295D3CF5A40B6507A5990A5EDC9" ma:contentTypeVersion="4" ma:contentTypeDescription="Create a new document." ma:contentTypeScope="" ma:versionID="a7fb3f145d6baaae2aa81102f0b62b40">
  <xsd:schema xmlns:xsd="http://www.w3.org/2001/XMLSchema" xmlns:xs="http://www.w3.org/2001/XMLSchema" xmlns:p="http://schemas.microsoft.com/office/2006/metadata/properties" xmlns:ns2="8ce38a5f-0380-4e9b-b06e-955006f7f383" targetNamespace="http://schemas.microsoft.com/office/2006/metadata/properties" ma:root="true" ma:fieldsID="6021be98b460c0eaf73d8f291a58820d" ns2:_="">
    <xsd:import namespace="8ce38a5f-0380-4e9b-b06e-955006f7f3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e38a5f-0380-4e9b-b06e-955006f7f3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795DA4D-48F4-44BF-86AE-0DD0031BF1C0}">
  <ds:schemaRefs>
    <ds:schemaRef ds:uri="8ce38a5f-0380-4e9b-b06e-955006f7f38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A9B47F-3DD8-4645-81DC-B88780643C07}">
  <ds:schemaRefs>
    <ds:schemaRef ds:uri="8ce38a5f-0380-4e9b-b06e-955006f7f38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Application>Microsoft Office PowerPoint</Application>
  <PresentationFormat>Widescreen</PresentationFormat>
  <Slides>15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Livin’ on a prayer</vt:lpstr>
      <vt:lpstr>PowerPoint Presentation</vt:lpstr>
      <vt:lpstr>What can I afford? (Single Income Household)</vt:lpstr>
      <vt:lpstr>What can I afford? (Dual Income Household)</vt:lpstr>
      <vt:lpstr>Our dataset</vt:lpstr>
      <vt:lpstr>2024 Regional House Prices</vt:lpstr>
      <vt:lpstr>SARAH: 1 Bedroom $380,000.00</vt:lpstr>
      <vt:lpstr>Joe &amp; Sasha: 2 Bedroom $900,000.00</vt:lpstr>
      <vt:lpstr>Raj, Deepa, and Rita 3 Bedroom $900,000 </vt:lpstr>
      <vt:lpstr>PowerPoint Presentation</vt:lpstr>
      <vt:lpstr>Timeseries Analysis</vt:lpstr>
      <vt:lpstr>Regression analysis</vt:lpstr>
      <vt:lpstr>PowerPoint Presentation</vt:lpstr>
      <vt:lpstr>team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Andrewmichael Emata</dc:creator>
  <cp:revision>11</cp:revision>
  <dcterms:created xsi:type="dcterms:W3CDTF">2024-03-26T02:13:01Z</dcterms:created>
  <dcterms:modified xsi:type="dcterms:W3CDTF">2024-03-30T18:49:37Z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0x01010023631295D3CF5A40B6507A5990A5EDC9</vt:lpwstr>
  </property>
</Properties>
</file>